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592" r:id="rId2"/>
    <p:sldId id="566" r:id="rId3"/>
    <p:sldId id="585" r:id="rId4"/>
    <p:sldId id="576" r:id="rId5"/>
    <p:sldId id="577" r:id="rId6"/>
    <p:sldId id="578" r:id="rId7"/>
    <p:sldId id="579" r:id="rId8"/>
    <p:sldId id="580" r:id="rId9"/>
    <p:sldId id="581" r:id="rId10"/>
    <p:sldId id="582" r:id="rId11"/>
    <p:sldId id="583" r:id="rId12"/>
    <p:sldId id="584" r:id="rId13"/>
    <p:sldId id="570" r:id="rId14"/>
    <p:sldId id="571" r:id="rId15"/>
    <p:sldId id="572" r:id="rId16"/>
    <p:sldId id="574" r:id="rId17"/>
    <p:sldId id="591" r:id="rId18"/>
    <p:sldId id="349" r:id="rId19"/>
    <p:sldId id="590" r:id="rId20"/>
    <p:sldId id="395" r:id="rId21"/>
    <p:sldId id="397" r:id="rId22"/>
    <p:sldId id="447" r:id="rId23"/>
    <p:sldId id="401" r:id="rId24"/>
    <p:sldId id="402" r:id="rId25"/>
    <p:sldId id="589" r:id="rId26"/>
    <p:sldId id="299" r:id="rId27"/>
    <p:sldId id="350" r:id="rId28"/>
    <p:sldId id="383" r:id="rId29"/>
    <p:sldId id="390" r:id="rId30"/>
    <p:sldId id="448" r:id="rId31"/>
    <p:sldId id="449" r:id="rId32"/>
    <p:sldId id="392" r:id="rId33"/>
    <p:sldId id="450" r:id="rId34"/>
    <p:sldId id="405" r:id="rId35"/>
    <p:sldId id="407" r:id="rId36"/>
    <p:sldId id="386" r:id="rId37"/>
    <p:sldId id="393" r:id="rId38"/>
    <p:sldId id="410" r:id="rId39"/>
    <p:sldId id="588" r:id="rId40"/>
    <p:sldId id="414" r:id="rId41"/>
    <p:sldId id="451" r:id="rId42"/>
    <p:sldId id="415" r:id="rId43"/>
    <p:sldId id="416" r:id="rId44"/>
    <p:sldId id="417" r:id="rId45"/>
    <p:sldId id="419" r:id="rId46"/>
    <p:sldId id="420" r:id="rId47"/>
    <p:sldId id="452" r:id="rId48"/>
    <p:sldId id="587" r:id="rId49"/>
    <p:sldId id="422" r:id="rId50"/>
    <p:sldId id="425" r:id="rId51"/>
    <p:sldId id="423" r:id="rId52"/>
    <p:sldId id="424" r:id="rId53"/>
    <p:sldId id="428" r:id="rId54"/>
    <p:sldId id="453" r:id="rId55"/>
    <p:sldId id="432" r:id="rId56"/>
    <p:sldId id="433" r:id="rId57"/>
    <p:sldId id="438" r:id="rId58"/>
    <p:sldId id="454" r:id="rId59"/>
    <p:sldId id="459" r:id="rId60"/>
    <p:sldId id="457" r:id="rId61"/>
    <p:sldId id="458" r:id="rId62"/>
    <p:sldId id="461" r:id="rId63"/>
    <p:sldId id="586" r:id="rId64"/>
    <p:sldId id="497" r:id="rId65"/>
    <p:sldId id="500" r:id="rId66"/>
    <p:sldId id="501" r:id="rId67"/>
    <p:sldId id="499" r:id="rId68"/>
    <p:sldId id="540" r:id="rId69"/>
    <p:sldId id="503" r:id="rId70"/>
    <p:sldId id="504" r:id="rId71"/>
    <p:sldId id="537" r:id="rId72"/>
    <p:sldId id="534" r:id="rId73"/>
    <p:sldId id="543" r:id="rId74"/>
    <p:sldId id="538" r:id="rId75"/>
    <p:sldId id="545" r:id="rId76"/>
    <p:sldId id="546" r:id="rId77"/>
    <p:sldId id="551" r:id="rId78"/>
    <p:sldId id="559" r:id="rId79"/>
    <p:sldId id="487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42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3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4662600"/>
        <c:axId val="564164464"/>
      </c:scatterChart>
      <c:valAx>
        <c:axId val="324662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564164464"/>
        <c:crosses val="autoZero"/>
        <c:crossBetween val="midCat"/>
      </c:valAx>
      <c:valAx>
        <c:axId val="56416446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2466260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Multicolinearity</a:t>
            </a:r>
            <a:r>
              <a:rPr lang="en-US" dirty="0" smtClean="0"/>
              <a:t> – counting</a:t>
            </a:r>
            <a:r>
              <a:rPr lang="en-US" baseline="0" dirty="0" smtClean="0"/>
              <a:t> things twice, </a:t>
            </a:r>
            <a:r>
              <a:rPr lang="en-US" baseline="0" dirty="0" err="1" smtClean="0"/>
              <a:t>algo</a:t>
            </a:r>
            <a:r>
              <a:rPr lang="en-US" baseline="0" dirty="0" smtClean="0"/>
              <a:t> understands all 0’s represents a piece of information.</a:t>
            </a:r>
          </a:p>
          <a:p>
            <a:r>
              <a:rPr lang="en-US" baseline="0" dirty="0" smtClean="0"/>
              <a:t>Missing “flag”  - often has a hidden meaning such as data integrity or data collection.  Sometimes these issues are systematic &amp; informative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73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want to “spend”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did carat to diamond prices</a:t>
            </a:r>
          </a:p>
          <a:p>
            <a:r>
              <a:rPr lang="en-US" dirty="0" smtClean="0"/>
              <a:t>Now let’s add more than 1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should we expect the</a:t>
            </a:r>
            <a:r>
              <a:rPr lang="en-US" baseline="0" dirty="0" smtClean="0"/>
              <a:t> beta signs to be? 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the relationship the information has with ice cream sales?</a:t>
            </a:r>
          </a:p>
          <a:p>
            <a:r>
              <a:rPr lang="en-US" baseline="0" dirty="0" smtClean="0"/>
              <a:t>Temp goes up? Sales go up.  Temp goes down? Sales go down.  Positive relationship</a:t>
            </a:r>
          </a:p>
          <a:p>
            <a:r>
              <a:rPr lang="en-US" baseline="0" dirty="0" smtClean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a good model?</a:t>
            </a:r>
          </a:p>
          <a:p>
            <a:r>
              <a:rPr lang="en-US" dirty="0" smtClean="0"/>
              <a:t>18 + -18 cancel each other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Fancy</a:t>
            </a:r>
            <a:r>
              <a:rPr lang="en-US" baseline="0" dirty="0" smtClean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drop</a:t>
            </a:r>
            <a:r>
              <a:rPr lang="en-US" baseline="0" dirty="0" smtClean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drop</a:t>
            </a:r>
            <a:r>
              <a:rPr lang="en-US" baseline="0" dirty="0" smtClean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 </a:t>
            </a:r>
            <a:r>
              <a:rPr lang="en-US" dirty="0" err="1" smtClean="0"/>
              <a:t>document</a:t>
            </a:r>
            <a:r>
              <a:rPr lang="en-US" dirty="0" smtClean="0"/>
              <a:t> </a:t>
            </a:r>
            <a:r>
              <a:rPr lang="en-US" err="1" smtClean="0"/>
              <a:t>document</a:t>
            </a:r>
            <a:r>
              <a:rPr lang="en-US" smtClean="0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0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predict warning about rank deficient matrices:</a:t>
            </a:r>
          </a:p>
          <a:p>
            <a:r>
              <a:rPr lang="en-US" dirty="0" smtClean="0"/>
              <a:t>Rank of the matrix</a:t>
            </a:r>
            <a:r>
              <a:rPr lang="en-US" baseline="0" dirty="0" smtClean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this answer a Y/N</a:t>
            </a:r>
            <a:r>
              <a:rPr lang="en-US" baseline="0" dirty="0" smtClean="0"/>
              <a:t> question?</a:t>
            </a:r>
          </a:p>
          <a:p>
            <a:r>
              <a:rPr lang="en-US" baseline="0" dirty="0" smtClean="0"/>
              <a:t>Can anyone recognize a problem applying regression to a binary classification?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8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20BB20-B012-43D1-9405-CFC2D3949679}" type="slidenum">
              <a:rPr lang="en-US" altLang="en-US">
                <a:latin typeface="Calibri" panose="020F0502020204030204" pitchFamily="34" charset="0"/>
              </a:rPr>
              <a:pPr eaLnBrk="1" hangingPunct="1"/>
              <a:t>69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65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70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93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Changed mpg to mean </a:t>
            </a:r>
            <a:r>
              <a:rPr lang="en-US" dirty="0" err="1" smtClean="0"/>
              <a:t>avg</a:t>
            </a:r>
            <a:endParaRPr lang="en-US" dirty="0" smtClean="0"/>
          </a:p>
          <a:p>
            <a:r>
              <a:rPr lang="en-US" dirty="0" smtClean="0"/>
              <a:t>Document document </a:t>
            </a:r>
            <a:r>
              <a:rPr lang="en-US" dirty="0" err="1" smtClean="0"/>
              <a:t>document</a:t>
            </a:r>
            <a:endParaRPr lang="en-US" dirty="0" smtClean="0"/>
          </a:p>
          <a:p>
            <a:r>
              <a:rPr lang="en-US" dirty="0" smtClean="0"/>
              <a:t>add flag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54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Hotdeck</a:t>
            </a:r>
            <a:r>
              <a:rPr lang="en-US" dirty="0" smtClean="0"/>
              <a:t> for </a:t>
            </a:r>
            <a:r>
              <a:rPr lang="en-US" dirty="0" err="1" smtClean="0"/>
              <a:t>disp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hp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wt</a:t>
            </a:r>
            <a:endParaRPr lang="en-US" dirty="0" smtClean="0"/>
          </a:p>
          <a:p>
            <a:r>
              <a:rPr lang="en-US" dirty="0" smtClean="0"/>
              <a:t>Document document </a:t>
            </a:r>
            <a:r>
              <a:rPr lang="en-US" dirty="0" err="1" smtClean="0"/>
              <a:t>document</a:t>
            </a:r>
            <a:endParaRPr lang="en-US" dirty="0" smtClean="0"/>
          </a:p>
          <a:p>
            <a:r>
              <a:rPr lang="en-US" dirty="0" smtClean="0"/>
              <a:t>add flag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Hotdeck</a:t>
            </a:r>
            <a:r>
              <a:rPr lang="en-US" dirty="0" smtClean="0"/>
              <a:t> for </a:t>
            </a:r>
            <a:r>
              <a:rPr lang="en-US" dirty="0" err="1" smtClean="0"/>
              <a:t>disp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hp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wt</a:t>
            </a:r>
            <a:endParaRPr lang="en-US" dirty="0" smtClean="0"/>
          </a:p>
          <a:p>
            <a:r>
              <a:rPr lang="en-US" dirty="0" smtClean="0"/>
              <a:t>Document document </a:t>
            </a:r>
            <a:r>
              <a:rPr lang="en-US" dirty="0" err="1" smtClean="0"/>
              <a:t>document</a:t>
            </a:r>
            <a:endParaRPr lang="en-US" dirty="0" smtClean="0"/>
          </a:p>
          <a:p>
            <a:r>
              <a:rPr lang="en-US" dirty="0" smtClean="0"/>
              <a:t>add flag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1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Hotdeck</a:t>
            </a:r>
            <a:r>
              <a:rPr lang="en-US" dirty="0" smtClean="0"/>
              <a:t> for </a:t>
            </a:r>
            <a:r>
              <a:rPr lang="en-US" dirty="0" err="1" smtClean="0"/>
              <a:t>disp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hp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wt</a:t>
            </a:r>
            <a:endParaRPr lang="en-US" dirty="0" smtClean="0"/>
          </a:p>
          <a:p>
            <a:r>
              <a:rPr lang="en-US" dirty="0" smtClean="0"/>
              <a:t>Document document </a:t>
            </a:r>
            <a:r>
              <a:rPr lang="en-US" dirty="0" err="1" smtClean="0"/>
              <a:t>document</a:t>
            </a:r>
            <a:endParaRPr lang="en-US" dirty="0" smtClean="0"/>
          </a:p>
          <a:p>
            <a:r>
              <a:rPr lang="en-US" dirty="0" smtClean="0"/>
              <a:t>add flag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1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Automates a lot</a:t>
            </a:r>
            <a:r>
              <a:rPr lang="en-US" baseline="0" dirty="0" smtClean="0"/>
              <a:t> what we talked about, and some of the books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easy, automated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Repeatable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plan is saved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Dangerous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automation can lead to </a:t>
            </a:r>
            <a:r>
              <a:rPr lang="en-US" baseline="0" dirty="0" err="1" smtClean="0"/>
              <a:t>probs</a:t>
            </a:r>
            <a:r>
              <a:rPr lang="en-US" baseline="0" dirty="0" smtClean="0"/>
              <a:t> (multi-</a:t>
            </a:r>
            <a:r>
              <a:rPr lang="en-US" baseline="0" dirty="0" err="1" smtClean="0"/>
              <a:t>colinarity</a:t>
            </a:r>
            <a:r>
              <a:rPr lang="en-US" baseline="0" dirty="0" smtClean="0"/>
              <a:t>) measuring things twice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3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want to “spend”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7/17/2018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7/17/2018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7/17/2018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7/17/2018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7/17/2018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7/17/2018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7/17/2018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7/17/2018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fivethirtyeight.com/features/how-a-data-scientist-whod-never-heard-of-basketball-mastered-march-madness/" TargetMode="Externa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1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Numeric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Imputation through domain expertise can be VERY time consuming but is sometimes worth it though not often.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Consider this data: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record contains multiple integrity issues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9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Drop a row if:</a:t>
            </a:r>
            <a:endParaRPr lang="en-US" b="1" u="sng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/>
                <a:gridCol w="465138"/>
                <a:gridCol w="276225"/>
                <a:gridCol w="465138"/>
                <a:gridCol w="384175"/>
                <a:gridCol w="374650"/>
                <a:gridCol w="465138"/>
                <a:gridCol w="465138"/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</a:rPr>
                        <a:t>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146.7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Impute (use a method to change the value):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Qsec</a:t>
            </a:r>
            <a:r>
              <a:rPr lang="en-US" dirty="0" smtClean="0"/>
              <a:t> can be imputed with the similar model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2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Flags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6973" y="1245475"/>
            <a:ext cx="79300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Add missing indicator dummy variables similar to the categorical exercise.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Consider this data:</a:t>
            </a:r>
            <a:endParaRPr lang="en-US" b="1" u="sng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510597"/>
          <a:ext cx="8671032" cy="2665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4222"/>
                <a:gridCol w="601039"/>
                <a:gridCol w="356929"/>
                <a:gridCol w="601039"/>
                <a:gridCol w="496421"/>
                <a:gridCol w="484109"/>
                <a:gridCol w="601039"/>
                <a:gridCol w="601039"/>
                <a:gridCol w="601039"/>
                <a:gridCol w="601039"/>
                <a:gridCol w="601039"/>
                <a:gridCol w="601039"/>
                <a:gridCol w="601039"/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 smtClean="0">
                          <a:effectLst/>
                        </a:rPr>
                        <a:t>missingMPG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 smtClean="0">
                          <a:effectLst/>
                        </a:rPr>
                        <a:t>missingDisp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 smtClean="0">
                          <a:effectLst/>
                        </a:rPr>
                        <a:t>missingHP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 smtClean="0">
                          <a:effectLst/>
                        </a:rPr>
                        <a:t>missingWT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 smtClean="0">
                          <a:effectLst/>
                        </a:rPr>
                        <a:t>missingQSec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</a:rPr>
                        <a:t>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20.1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146.7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r>
                        <a:rPr lang="en-US" sz="1400" u="none" strike="noStrike" dirty="0" smtClean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smtClean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07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lib(</a:t>
            </a:r>
            <a:r>
              <a:rPr lang="en-US" dirty="0" err="1" smtClean="0"/>
              <a:t>vtreat</a:t>
            </a:r>
            <a:r>
              <a:rPr lang="en-US" dirty="0" smtClean="0"/>
              <a:t>) – automated variable treatment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99090" y="1119841"/>
          <a:ext cx="7898524" cy="2918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091">
                  <a:extLst>
                    <a:ext uri="{9D8B030D-6E8A-4147-A177-3AD203B41FA5}">
                      <a16:colId xmlns:a16="http://schemas.microsoft.com/office/drawing/2014/main" xmlns="" val="1410238479"/>
                    </a:ext>
                  </a:extLst>
                </a:gridCol>
                <a:gridCol w="4191433">
                  <a:extLst>
                    <a:ext uri="{9D8B030D-6E8A-4147-A177-3AD203B41FA5}">
                      <a16:colId xmlns:a16="http://schemas.microsoft.com/office/drawing/2014/main" xmlns="" val="286917612"/>
                    </a:ext>
                  </a:extLst>
                </a:gridCol>
              </a:tblGrid>
              <a:tr h="325453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06773054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NA,</a:t>
                      </a:r>
                      <a:r>
                        <a:rPr lang="en-US" sz="1200" baseline="0" dirty="0"/>
                        <a:t> NAN, and Infinity replaced with mean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 imputation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98820890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Missing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76703869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Indicator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1944941"/>
                  </a:ext>
                </a:extLst>
              </a:tr>
              <a:tr h="561741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effectLst/>
                        </a:rPr>
                        <a:t>Estimated single-variable model effect sizes and significances</a:t>
                      </a:r>
                      <a:r>
                        <a:rPr lang="en-US" sz="1200" baseline="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 response encoding or level difference</a:t>
                      </a:r>
                      <a:r>
                        <a:rPr lang="en-US" sz="1200" baseline="0" dirty="0"/>
                        <a:t> from mean response based on univariate linear model for numeric &amp; Bayes for classification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0973706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Level prevalence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Frequency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1662254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Level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Response deviation level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8132079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Constant/Near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Suppress</a:t>
                      </a:r>
                      <a:r>
                        <a:rPr lang="en-US" sz="1200" baseline="0" dirty="0"/>
                        <a:t> uninformative variables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4644530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81000" y="4679884"/>
            <a:ext cx="1219200" cy="1752600"/>
            <a:chOff x="381000" y="4800600"/>
            <a:chExt cx="1219200" cy="1752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13" y="5010150"/>
              <a:ext cx="790575" cy="13335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81000" y="4800600"/>
              <a:ext cx="1219200" cy="1752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14" y="4999052"/>
            <a:ext cx="3574310" cy="1085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334837" y="5311064"/>
            <a:ext cx="207244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treatmentsN</a:t>
            </a:r>
            <a:r>
              <a:rPr lang="en-US" sz="1200" dirty="0">
                <a:latin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</a:rPr>
              <a:t>designTreatmentsN</a:t>
            </a:r>
            <a:r>
              <a:rPr lang="en-US" sz="12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543" y="4380778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Raw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9508" y="4380778"/>
            <a:ext cx="14830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Design Treatment Plan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5548" y="4380778"/>
            <a:ext cx="2307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Prepare Data to get New Data Frame</a:t>
            </a:r>
          </a:p>
        </p:txBody>
      </p:sp>
      <p:cxnSp>
        <p:nvCxnSpPr>
          <p:cNvPr id="15" name="Straight Arrow Connector 14"/>
          <p:cNvCxnSpPr>
            <a:endCxn id="13" idx="1"/>
          </p:cNvCxnSpPr>
          <p:nvPr/>
        </p:nvCxnSpPr>
        <p:spPr>
          <a:xfrm>
            <a:off x="1362657" y="4511583"/>
            <a:ext cx="1266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4112606" y="4511583"/>
            <a:ext cx="1662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33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9780" y="3081336"/>
            <a:ext cx="4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cleanup, Dimension Reduction, Feature Engineering &amp; Feature Enrichment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8637" y="1266818"/>
            <a:ext cx="3829050" cy="433388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smtClean="0">
                <a:solidFill>
                  <a:schemeClr val="bg1"/>
                </a:solidFill>
                <a:latin typeface="Franklin Gothic Book" pitchFamily="34" charset="0"/>
              </a:rPr>
              <a:t>SEMMA (from SAS)</a:t>
            </a:r>
            <a:endParaRPr lang="en-US" altLang="en-US" sz="280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8662" y="5514980"/>
            <a:ext cx="8072437" cy="60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Often data is sampled from a large database so you can more quickly explore, apply methods and prototype before reassessing on full data. </a:t>
            </a:r>
            <a:endParaRPr lang="en-US" dirty="0"/>
          </a:p>
        </p:txBody>
      </p:sp>
      <p:sp>
        <p:nvSpPr>
          <p:cNvPr id="9" name="Pentagon 8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Sample</a:t>
            </a:r>
            <a:endParaRPr lang="en-US" dirty="0"/>
          </a:p>
        </p:txBody>
      </p:sp>
      <p:sp>
        <p:nvSpPr>
          <p:cNvPr id="10" name="Pentagon 9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 Explore</a:t>
            </a:r>
            <a:endParaRPr lang="en-US" dirty="0"/>
          </a:p>
        </p:txBody>
      </p:sp>
      <p:sp>
        <p:nvSpPr>
          <p:cNvPr id="11" name="Pentagon 10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3. Modify</a:t>
            </a:r>
            <a:endParaRPr lang="en-US" dirty="0"/>
          </a:p>
        </p:txBody>
      </p:sp>
      <p:sp>
        <p:nvSpPr>
          <p:cNvPr id="12" name="Pentagon 11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 Model</a:t>
            </a:r>
            <a:endParaRPr lang="en-US" dirty="0"/>
          </a:p>
        </p:txBody>
      </p:sp>
      <p:sp>
        <p:nvSpPr>
          <p:cNvPr id="13" name="Pentagon 12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5. Assess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69780" y="4429125"/>
            <a:ext cx="3819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many ways to evaluate a model.  We will cover specific KPI and business implications.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part of your course analysis you perform basic exploratory data analysis (EDA)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69780" y="3752850"/>
            <a:ext cx="38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Regression, Logistic Regression, KNN, Decision Trees, Random Forest etc.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69780" y="1809750"/>
            <a:ext cx="38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this course, most data sets are curated for you.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 smtClean="0">
                <a:solidFill>
                  <a:schemeClr val="bg1"/>
                </a:solidFill>
                <a:latin typeface="Franklin Gothic Book" pitchFamily="34" charset="0"/>
              </a:rPr>
              <a:t>In this course…</a:t>
            </a:r>
            <a:endParaRPr lang="en-US" altLang="en-US" sz="280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23" name="5-Point Star 22"/>
          <p:cNvSpPr/>
          <p:nvPr/>
        </p:nvSpPr>
        <p:spPr>
          <a:xfrm rot="20509714">
            <a:off x="1299413" y="2486525"/>
            <a:ext cx="529389" cy="529389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/>
          <p:cNvSpPr/>
          <p:nvPr/>
        </p:nvSpPr>
        <p:spPr>
          <a:xfrm rot="20509714">
            <a:off x="1371603" y="3168315"/>
            <a:ext cx="529389" cy="529389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9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in Data Mining (from the book)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676400"/>
            <a:ext cx="7772400" cy="4343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 smtClean="0">
                <a:latin typeface="Franklin Gothic Book" pitchFamily="34" charset="0"/>
              </a:rPr>
              <a:t>Define/understand purpose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 smtClean="0">
                <a:latin typeface="Franklin Gothic Book" pitchFamily="34" charset="0"/>
              </a:rPr>
              <a:t>Obtain data (may involve random sampling)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b="1" dirty="0" smtClean="0">
                <a:latin typeface="Franklin Gothic Book" pitchFamily="34" charset="0"/>
              </a:rPr>
              <a:t>Explore, clean, pre-process data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 smtClean="0">
                <a:latin typeface="Franklin Gothic Book" pitchFamily="34" charset="0"/>
              </a:rPr>
              <a:t>Reduce the data; if supervised DM, </a:t>
            </a:r>
            <a:r>
              <a:rPr lang="en-US" altLang="en-US" b="1" dirty="0" smtClean="0">
                <a:latin typeface="Franklin Gothic Book" pitchFamily="34" charset="0"/>
              </a:rPr>
              <a:t>partition it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 smtClean="0">
                <a:latin typeface="Franklin Gothic Book" pitchFamily="34" charset="0"/>
              </a:rPr>
              <a:t>Specify task (classification, clustering,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b="1" dirty="0" smtClean="0">
                <a:latin typeface="Franklin Gothic Book" pitchFamily="34" charset="0"/>
              </a:rPr>
              <a:t>Choose the techniques </a:t>
            </a:r>
            <a:r>
              <a:rPr lang="en-US" altLang="en-US" dirty="0" smtClean="0">
                <a:latin typeface="Franklin Gothic Book" pitchFamily="34" charset="0"/>
              </a:rPr>
              <a:t>(regression, CART, neural networks,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 smtClean="0">
                <a:latin typeface="Franklin Gothic Book" pitchFamily="34" charset="0"/>
              </a:rPr>
              <a:t>Iterative implementation and “tuning” 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 smtClean="0">
                <a:latin typeface="Franklin Gothic Book" pitchFamily="34" charset="0"/>
              </a:rPr>
              <a:t>Assess results – compare models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 smtClean="0">
                <a:latin typeface="Franklin Gothic Book" pitchFamily="34" charset="0"/>
              </a:rPr>
              <a:t>Deploy best model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endParaRPr lang="en-US" alt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064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model?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026" name="Picture 2" descr="Image result for algorithm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8" y="1568524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2295" y="1568524"/>
            <a:ext cx="460408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Empirical </a:t>
            </a:r>
            <a:r>
              <a:rPr lang="en-US" sz="2400" b="1" dirty="0" smtClean="0"/>
              <a:t>models</a:t>
            </a:r>
            <a:endParaRPr lang="en-US" sz="2400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 smtClean="0"/>
              <a:t>No Math:</a:t>
            </a:r>
            <a:endParaRPr lang="en-US" b="1" u="sng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Algo#1</a:t>
            </a:r>
            <a:r>
              <a:rPr lang="en-US" dirty="0" smtClean="0"/>
              <a:t>: “fur” =Y, “tail”=Y, “claws”=Y, “meow”=Y therefore high probability that’s a cat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Algo#2</a:t>
            </a:r>
            <a:r>
              <a:rPr lang="en-US" dirty="0" smtClean="0"/>
              <a:t>: “another meme”=Y, “short &amp; bald professor”=Y therefore “professor trying to hard to be cool</a:t>
            </a:r>
            <a:r>
              <a:rPr lang="en-US" dirty="0" smtClean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 smtClean="0"/>
              <a:t>Machine learning (math based):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Algorithm (regression, KNN, Trees) is the method to have a computer understand a complex data structure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6674" y="5815013"/>
            <a:ext cx="8373979" cy="345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Regardless of type, all models can </a:t>
            </a:r>
            <a:r>
              <a:rPr lang="en-US" dirty="0" smtClean="0"/>
              <a:t>be correct or lead you to incorrect assumptions.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6303" y="994355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 smtClean="0"/>
              <a:t>An model is a set of rules governing actions or phenomena.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38814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1337" y="1692161"/>
            <a:ext cx="3673366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a model?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45116" y="1692161"/>
            <a:ext cx="3694387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 an algorithm?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338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set of rules governing actions, or describing phenomena. </a:t>
            </a:r>
          </a:p>
          <a:p>
            <a:r>
              <a:rPr lang="en-US" dirty="0" smtClean="0"/>
              <a:t>Some representation of reality.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45117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method you choose to construct the model rules. </a:t>
            </a:r>
          </a:p>
          <a:p>
            <a:r>
              <a:rPr lang="en-US" dirty="0"/>
              <a:t>The way you expect to learn about reality.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5214" y="5596762"/>
            <a:ext cx="7693573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algorithm produces the model.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3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8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Open </a:t>
            </a:r>
            <a:r>
              <a:rPr lang="en-US" sz="2400" u="sng" dirty="0" err="1" smtClean="0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 Diamond Prices with linear regression.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0088" y="2028825"/>
            <a:ext cx="7520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Day 1 – Basics of data mining including structure of a business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Day 2 – R environment, some basic Exploratory Data Analysis, visuals,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Day 3- </a:t>
            </a:r>
            <a:r>
              <a:rPr lang="en-US" u="sng" dirty="0" smtClean="0"/>
              <a:t>Revision</a:t>
            </a:r>
            <a:r>
              <a:rPr lang="en-US" dirty="0" smtClean="0"/>
              <a:t>: Preparing your data for modeling using </a:t>
            </a:r>
            <a:r>
              <a:rPr lang="en-US" b="1" dirty="0" smtClean="0"/>
              <a:t>library(</a:t>
            </a:r>
            <a:r>
              <a:rPr lang="en-US" b="1" dirty="0" err="1" smtClean="0"/>
              <a:t>vtreat</a:t>
            </a:r>
            <a:r>
              <a:rPr lang="en-US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Day 3- Regressions/Logistic Regression - </a:t>
            </a:r>
            <a:r>
              <a:rPr lang="en-US" b="1" dirty="0" smtClean="0"/>
              <a:t>abridged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21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 smtClean="0"/>
              <a:t>The problem of Overfitting</a:t>
            </a:r>
            <a:endParaRPr lang="en-US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35250448"/>
              </p:ext>
            </p:extLst>
          </p:nvPr>
        </p:nvGraphicFramePr>
        <p:xfrm>
          <a:off x="214313" y="1447800"/>
          <a:ext cx="5578317" cy="3281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6000749" y="1538495"/>
            <a:ext cx="2786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r>
              <a:rPr lang="en-US" altLang="en-US" dirty="0">
                <a:latin typeface="Franklin Gothic Book" pitchFamily="34" charset="0"/>
              </a:rPr>
              <a:t>The “fit” may be </a:t>
            </a:r>
            <a:r>
              <a:rPr lang="en-US" altLang="en-US" dirty="0" smtClean="0">
                <a:latin typeface="Franklin Gothic Book" pitchFamily="34" charset="0"/>
              </a:rPr>
              <a:t>excellent</a:t>
            </a: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750" y="5329238"/>
            <a:ext cx="8443913" cy="78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Beware of models that look perfect. </a:t>
            </a:r>
            <a:r>
              <a:rPr lang="en-US" dirty="0">
                <a:latin typeface="Franklin Gothic Book" pitchFamily="34" charset="0"/>
              </a:rPr>
              <a:t>Deployed model will not work as well as expected with completely new </a:t>
            </a:r>
            <a:r>
              <a:rPr lang="en-US" dirty="0" smtClean="0">
                <a:latin typeface="Franklin Gothic Book" pitchFamily="34" charset="0"/>
              </a:rPr>
              <a:t>data.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Overfitting - Partitioning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mtClean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smtClean="0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pPr>
              <a:buFont typeface="Wingdings 2" pitchFamily="18" charset="2"/>
              <a:buNone/>
            </a:pPr>
            <a:endParaRPr lang="en-US" b="1" smtClean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Data</a:t>
              </a:r>
              <a:endParaRPr lang="en-US" dirty="0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Data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Test Data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Overfitting - Partitioning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 smtClean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dirty="0" smtClean="0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b="1" dirty="0" smtClean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Data</a:t>
              </a:r>
              <a:endParaRPr lang="en-US" dirty="0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Data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Test Data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Next Glass is </a:t>
            </a:r>
            <a:r>
              <a:rPr lang="en-US" sz="1400" i="1" dirty="0" smtClean="0"/>
              <a:t>now </a:t>
            </a:r>
            <a:r>
              <a:rPr lang="en-US" sz="1400" i="1" dirty="0" smtClean="0"/>
              <a:t>out of business but leveraged chemistry &amp; modeling for it’s business model.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Train/Test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Train/Validation/Test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Open </a:t>
            </a:r>
            <a:r>
              <a:rPr lang="en-US" sz="2400" b="1" u="sng" dirty="0" err="1" smtClean="0"/>
              <a:t>B_anotherGlass.R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5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39137" y="2319692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272112" y="2319692"/>
            <a:ext cx="118082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 smtClean="0">
                <a:latin typeface="Open Sans"/>
                <a:ea typeface="Open Sans"/>
                <a:cs typeface="Open Sans"/>
                <a:sym typeface="Open Sans"/>
              </a:rPr>
              <a:t>Algorithm</a:t>
            </a:r>
            <a:endParaRPr lang="en" u="sng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  <a:endParaRPr lang="en" sz="1200" i="1" dirty="0" smtClean="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 smtClean="0">
                <a:latin typeface="Open Sans"/>
                <a:ea typeface="Open Sans"/>
                <a:cs typeface="Open Sans"/>
                <a:sym typeface="Open Sans"/>
              </a:rPr>
              <a:t>One </a:t>
            </a:r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</a:t>
            </a:r>
            <a:r>
              <a:rPr lang="en" u="sng" dirty="0" smtClean="0"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lang="en" u="sng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</a:t>
            </a:r>
            <a:r>
              <a:rPr lang="en" sz="11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QB score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 smtClean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  <a:endParaRPr lang="en" sz="12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impacts ice cream sales?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 smtClean="0"/>
              <a:t>Linear Regression for continuous outcomes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  <a:endParaRPr lang="en" sz="24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498" t="-2439" b="-268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linear combination of temperature values, day of the week dummy variables and price estimate the number of cones that will sell.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Informative features or “predictors”</a:t>
            </a:r>
            <a:endParaRPr lang="en-US" altLang="en-US" dirty="0"/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Error or residuals (noise</a:t>
            </a:r>
            <a:r>
              <a:rPr lang="en-US" altLang="en-US" dirty="0"/>
              <a:t>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 smtClean="0">
                <a:solidFill>
                  <a:schemeClr val="tx1"/>
                </a:solidFill>
              </a:rPr>
              <a:t>This combination manifests as the “best fit line”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Structure for Analysis &amp; Modeling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7/18/2018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DD1BB3F-1D1B-403E-9F8C-744FDB591F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xmlns="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xmlns="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xmlns="" val="2131974887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919A332C-BE54-4C04-B14E-FBCDF1808BDC}"/>
              </a:ext>
            </a:extLst>
          </p:cNvPr>
          <p:cNvSpPr/>
          <p:nvPr/>
        </p:nvSpPr>
        <p:spPr>
          <a:xfrm rot="5400000">
            <a:off x="1000683" y="1502037"/>
            <a:ext cx="492295" cy="17614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5B214D-231D-439A-B409-B9F9FA6C0A25}"/>
              </a:ext>
            </a:extLst>
          </p:cNvPr>
          <p:cNvSpPr txBox="1"/>
          <p:nvPr/>
        </p:nvSpPr>
        <p:spPr>
          <a:xfrm>
            <a:off x="488894" y="1548996"/>
            <a:ext cx="151136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Identifier</a:t>
            </a:r>
            <a:endParaRPr lang="en-US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610D5220-7462-40A6-A85B-0CE3AB34BD11}"/>
              </a:ext>
            </a:extLst>
          </p:cNvPr>
          <p:cNvSpPr/>
          <p:nvPr/>
        </p:nvSpPr>
        <p:spPr>
          <a:xfrm rot="5400000">
            <a:off x="4683052" y="-492119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B5B214D-231D-439A-B409-B9F9FA6C0A25}"/>
              </a:ext>
            </a:extLst>
          </p:cNvPr>
          <p:cNvSpPr txBox="1"/>
          <p:nvPr/>
        </p:nvSpPr>
        <p:spPr>
          <a:xfrm>
            <a:off x="3886203" y="1487079"/>
            <a:ext cx="2166938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Informative Features or predictors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B5B214D-231D-439A-B409-B9F9FA6C0A25}"/>
              </a:ext>
            </a:extLst>
          </p:cNvPr>
          <p:cNvSpPr txBox="1"/>
          <p:nvPr/>
        </p:nvSpPr>
        <p:spPr>
          <a:xfrm>
            <a:off x="7156394" y="1101321"/>
            <a:ext cx="1511363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Target, Y, or Dependent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62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-0.5</a:t>
                  </a:r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  <a:endParaRPr lang="en" sz="20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7432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Beta-Naught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 * 80 degrees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*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 *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 * 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*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 * 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-0.5</a:t>
                  </a:r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  <a:endParaRPr lang="en" sz="20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15365"/>
              </p:ext>
            </p:extLst>
          </p:nvPr>
        </p:nvGraphicFramePr>
        <p:xfrm>
          <a:off x="2173486" y="3833067"/>
          <a:ext cx="6096000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</a:t>
                      </a:r>
                      <a:r>
                        <a:rPr lang="en-US" baseline="0" dirty="0" smtClean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Beta-Naught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26.5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 smtClean="0"/>
              <a:t>Minimizing the Sum of Ordinary Least Squared Errors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Equation:</a:t>
            </a:r>
          </a:p>
          <a:p>
            <a:r>
              <a:rPr lang="en-US" dirty="0" smtClean="0"/>
              <a:t>Y= 0 +(0*x)</a:t>
            </a:r>
          </a:p>
          <a:p>
            <a:endParaRPr lang="en-US" dirty="0"/>
          </a:p>
          <a:p>
            <a:r>
              <a:rPr lang="en-US" dirty="0" smtClean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Red line is the predicted outcome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</a:t>
            </a:r>
            <a:r>
              <a:rPr lang="en-US" sz="1600" dirty="0" smtClean="0"/>
              <a:t>Y Values represent </a:t>
            </a:r>
            <a:r>
              <a:rPr lang="en-US" sz="1600" dirty="0"/>
              <a:t>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MINUS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Equals the Error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 smtClean="0"/>
              <a:t>Big Errors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Equation:</a:t>
            </a:r>
          </a:p>
          <a:p>
            <a:r>
              <a:rPr lang="en-US" dirty="0" smtClean="0"/>
              <a:t>Y= 0 +(0*x)</a:t>
            </a:r>
          </a:p>
          <a:p>
            <a:endParaRPr lang="en-US" dirty="0"/>
          </a:p>
          <a:p>
            <a:r>
              <a:rPr lang="en-US" dirty="0" smtClean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Red line is the predicted outcome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</a:t>
            </a:r>
            <a:r>
              <a:rPr lang="en-US" sz="1600" dirty="0" smtClean="0"/>
              <a:t>Y Values represent </a:t>
            </a:r>
            <a:r>
              <a:rPr lang="en-US" sz="1600" dirty="0"/>
              <a:t>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MINUS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Equals the Error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going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Notice some are negative and some are positive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Least </a:t>
            </a:r>
            <a:r>
              <a:rPr lang="en-US" i="1" dirty="0" smtClean="0"/>
              <a:t>Squared</a:t>
            </a:r>
            <a:r>
              <a:rPr lang="en-US" dirty="0" smtClean="0"/>
              <a:t> </a:t>
            </a:r>
            <a:r>
              <a:rPr lang="en-US" dirty="0" smtClean="0"/>
              <a:t>Error?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Red line is the predicted outcome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</a:t>
            </a:r>
            <a:r>
              <a:rPr lang="en-US" sz="1600" dirty="0" smtClean="0"/>
              <a:t>Y Values represent </a:t>
            </a:r>
            <a:r>
              <a:rPr lang="en-US" sz="1600" dirty="0"/>
              <a:t>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MINUS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Equals the Error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825632"/>
              </p:ext>
            </p:extLst>
          </p:nvPr>
        </p:nvGraphicFramePr>
        <p:xfrm>
          <a:off x="1270958" y="1885372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262162"/>
              </p:ext>
            </p:extLst>
          </p:nvPr>
        </p:nvGraphicFramePr>
        <p:xfrm>
          <a:off x="5392273" y="1885372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72404"/>
              </p:ext>
            </p:extLst>
          </p:nvPr>
        </p:nvGraphicFramePr>
        <p:xfrm>
          <a:off x="7890233" y="1885372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288737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541009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2873518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457563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4826863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18 + 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68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 smtClean="0"/>
              <a:t> + </a:t>
            </a:r>
            <a:r>
              <a:rPr lang="en-US" sz="24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-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</a:rPr>
              <a:t>+ </a:t>
            </a:r>
            <a:r>
              <a:rPr lang="en-US" sz="24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15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5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664035" y="4780167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11267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4658239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-3</a:t>
            </a:r>
            <a:endParaRPr lang="en-US" sz="4000" b="1" dirty="0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Squaring the error means all errors have the same impact on the optimization function.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really going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 smtClean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This is called “ordinary least squares (OLS).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88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Open C_Regression_v1.R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Vs Predictive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is a positive relationship between number of rooms and housing prices.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206240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Reviewing beta coefficients can explain relationships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24" y="2966605"/>
            <a:ext cx="3305175" cy="1257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44930" y="3790604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Holding all other inputs constant </a:t>
            </a:r>
            <a:r>
              <a:rPr lang="en-US" dirty="0" smtClean="0"/>
              <a:t>the median price would increase 9.534 for each room.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4106" y="5585028"/>
            <a:ext cx="8611293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 contrast what would the relationship be for crime?  Positive or Negative?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1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Dummy Variables represent category levels as 1/0 within new vectors.  For some approaches, this lets the algorithm understand the information.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Consider this data:</a:t>
            </a:r>
            <a:endParaRPr lang="en-US" u="sng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/>
                <a:gridCol w="681038"/>
                <a:gridCol w="923481"/>
                <a:gridCol w="112522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CuID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61186" y="2963917"/>
            <a:ext cx="4195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wouldn’t use the ID </a:t>
            </a:r>
            <a:r>
              <a:rPr lang="en-US" dirty="0" err="1" smtClean="0"/>
              <a:t>var</a:t>
            </a:r>
            <a:r>
              <a:rPr lang="en-US" dirty="0" smtClean="0"/>
              <a:t>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Gender has 2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Profession has 5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Affiliation has 3 levels &amp; missing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253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Through EDA you realize:</a:t>
            </a:r>
            <a:endParaRPr lang="en-US" u="sng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32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 smtClean="0"/>
              <a:t>How does truecar.com know the price is “great?”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Yeah!  I got a new job!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Dale, </a:t>
            </a:r>
            <a:r>
              <a:rPr lang="en-US" dirty="0"/>
              <a:t>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 smtClean="0"/>
              <a:t>Welcome Dale to </a:t>
            </a:r>
            <a:r>
              <a:rPr lang="en-US" dirty="0" err="1" smtClean="0"/>
              <a:t>TrueCar’s</a:t>
            </a:r>
            <a:r>
              <a:rPr lang="en-US" dirty="0" smtClean="0"/>
              <a:t> Competitor: </a:t>
            </a:r>
            <a:r>
              <a:rPr lang="en-US" dirty="0" err="1" smtClean="0"/>
              <a:t>OldCar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help Dale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of course.  This sounds like a predictive modeling project.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 smtClean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 smtClean="0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Open </a:t>
            </a:r>
            <a:r>
              <a:rPr lang="en-US" sz="2800" b="1" u="sng" dirty="0" err="1" smtClean="0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the preprocessing and partitioning code in your toolbox, create a linear model of Toyota prices.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is susceptible to </a:t>
            </a:r>
            <a:r>
              <a:rPr lang="en-US" b="1" dirty="0" smtClean="0">
                <a:solidFill>
                  <a:schemeClr val="accent1"/>
                </a:solidFill>
              </a:rPr>
              <a:t>multi-</a:t>
            </a:r>
            <a:r>
              <a:rPr lang="en-US" b="1" dirty="0" err="1" smtClean="0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Don’t shock the cat by having multi-collinearity.</a:t>
            </a:r>
            <a:endParaRPr lang="en-US" sz="1200" i="1" dirty="0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other words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presence of two or more predictor variables sharing the same linear relationship with the outcome variable.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Two+ informative features are measuring essentially the same thing.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predicting ice cream sales you include Fahrenheit and Celsius temperatures as two separate informative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is susceptible to </a:t>
            </a:r>
            <a:r>
              <a:rPr lang="en-US" b="1" dirty="0" smtClean="0">
                <a:solidFill>
                  <a:schemeClr val="accent1"/>
                </a:solidFill>
              </a:rPr>
              <a:t>multi-</a:t>
            </a:r>
            <a:r>
              <a:rPr lang="en-US" b="1" dirty="0" err="1" smtClean="0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What happens with multi-collinearity?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good news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Best Practice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effect is exaggerated e.g. double counted.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algorithms are not affected by double counting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 though </a:t>
            </a:r>
            <a:r>
              <a:rPr lang="en-US" dirty="0"/>
              <a:t>R</a:t>
            </a:r>
            <a:r>
              <a:rPr lang="en-US" dirty="0" smtClean="0"/>
              <a:t> removes it, do not rely on the function.  Understanding the data you put in will avoid “garbage in, garbage out” scenarios.</a:t>
            </a:r>
            <a:endParaRPr lang="en-US" dirty="0"/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Make happy cats by</a:t>
            </a:r>
          </a:p>
          <a:p>
            <a:pPr algn="ctr"/>
            <a:r>
              <a:rPr lang="en-US" sz="1400" dirty="0" smtClean="0"/>
              <a:t> knowing your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R, script 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Auto ID of multi </a:t>
            </a:r>
            <a:r>
              <a:rPr lang="en-US" sz="1200" dirty="0" err="1" smtClean="0"/>
              <a:t>colinearity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Dummy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214" y="1072049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Always make dummy variables “1 less than the state of the data nature”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8414" y="1479321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Consider this data:</a:t>
            </a:r>
            <a:endParaRPr lang="en-US" u="sng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660869" y="1897710"/>
          <a:ext cx="3648902" cy="1524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/>
                <a:gridCol w="681038"/>
                <a:gridCol w="923481"/>
                <a:gridCol w="112522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CuID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Profession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Affiliation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CU43E439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Nurse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CU36E506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Teacher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Independent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CU91E65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CU17E255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Student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CU27E792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CU74E430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CU25E466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Teacher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Democrat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97118" y="3825022"/>
          <a:ext cx="7915515" cy="1541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470"/>
                <a:gridCol w="856435"/>
                <a:gridCol w="1026569"/>
                <a:gridCol w="1133262"/>
                <a:gridCol w="1176517"/>
                <a:gridCol w="1133262"/>
                <a:gridCol w="749742"/>
                <a:gridCol w="703603"/>
                <a:gridCol w="553655"/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Gender__Male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Profession_Nurse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Profession_Teacher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Profession_Manager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Profession_Student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Affiliation_D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Affiliation_I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Affiliation_Missing</a:t>
                      </a:r>
                    </a:p>
                  </a:txBody>
                  <a:tcPr marL="8660" marR="8660" marT="8660" marB="0" anchor="b"/>
                </a:tc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CU43E439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CU36E506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CU91E65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CU17E255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CU27E792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CU74E430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CU25E466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2191407" y="3531466"/>
            <a:ext cx="4587765" cy="3941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 light switch has 2 states, on/off.  You only need 1 switch.  The same is true as more levels are added, you don’t need one for each level.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893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Summary </a:t>
            </a:r>
            <a:r>
              <a:rPr lang="en-US" sz="1200" dirty="0" smtClean="0"/>
              <a:t>stats for the errors.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Treated Variable Names i.e. informative features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Coefficients or Beta values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P-Values</a:t>
            </a:r>
          </a:p>
          <a:p>
            <a:pPr algn="ctr"/>
            <a:r>
              <a:rPr lang="en-US" sz="1200" dirty="0" smtClean="0"/>
              <a:t>Small p-values mean </a:t>
            </a:r>
            <a:r>
              <a:rPr lang="en-US" sz="1200" dirty="0" smtClean="0"/>
              <a:t>the coefficient impact is </a:t>
            </a:r>
            <a:r>
              <a:rPr lang="en-US" sz="1200" dirty="0" smtClean="0"/>
              <a:t> less likely due to be chance.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586663" y="2343150"/>
            <a:ext cx="128587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 stats &lt;.05</a:t>
            </a:r>
          </a:p>
          <a:p>
            <a:pPr algn="ctr"/>
            <a:r>
              <a:rPr lang="en-US" sz="1600" dirty="0" smtClean="0"/>
              <a:t>In reality &lt;0.2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What variables should we drop with a p-value &gt;=0.2?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script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Parsimonious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Parsimony or compactness is desirable in models.  The more features in a model, the more complexity we introduce, data integrity, data interactions, time to score and time to predict are all impacted.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Parsimonious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R-</a:t>
            </a:r>
            <a:r>
              <a:rPr lang="en-US" sz="1100" dirty="0" err="1" smtClean="0"/>
              <a:t>Sq</a:t>
            </a:r>
            <a:r>
              <a:rPr lang="en-US" sz="1100" dirty="0" smtClean="0"/>
              <a:t>: how much of the variation are the model is fitting. R-</a:t>
            </a:r>
            <a:r>
              <a:rPr lang="en-US" sz="1100" dirty="0" err="1" smtClean="0"/>
              <a:t>Sq</a:t>
            </a:r>
            <a:r>
              <a:rPr lang="en-US" sz="1100" dirty="0" smtClean="0"/>
              <a:t>  measures the linear relationship between Price &amp; </a:t>
            </a:r>
            <a:r>
              <a:rPr lang="en-US" sz="1100" dirty="0"/>
              <a:t>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the two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37446" y="236520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Prediction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 smtClean="0">
                <a:solidFill>
                  <a:schemeClr val="tx1"/>
                </a:solidFill>
              </a:rPr>
              <a:t>Sq</a:t>
            </a:r>
            <a:r>
              <a:rPr lang="en-US" dirty="0" smtClean="0">
                <a:solidFill>
                  <a:schemeClr val="tx1"/>
                </a:solidFill>
              </a:rPr>
              <a:t> there are two popular KPI for evaluating continuous model predictions.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780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/>
                <a:gridCol w="17383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/>
                <a:gridCol w="1738313"/>
                <a:gridCol w="1115899"/>
                <a:gridCol w="11158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Squared Errors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36+16+9+4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 manually calculate RMSE, work the acronym backwards.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Numeric variables need to be examined, corrected and missing flags need to be created.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Consider this data: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761186" y="2963917"/>
            <a:ext cx="31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Its unlikely a car has 122mpg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way -110 horsepower!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With domain expertise you realize:</a:t>
            </a:r>
            <a:endParaRPr lang="en-US" u="sng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841680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/>
                <a:gridCol w="465138"/>
                <a:gridCol w="276225"/>
                <a:gridCol w="465138"/>
                <a:gridCol w="384175"/>
                <a:gridCol w="374650"/>
                <a:gridCol w="465138"/>
                <a:gridCol w="465138"/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39863" y="3886199"/>
            <a:ext cx="405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Through EDA you realize: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Missing values are blank, NA, and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74975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 the same units being measured, tells you +/- the prediction error.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/>
                <a:gridCol w="1738313"/>
                <a:gridCol w="1115899"/>
                <a:gridCol w="11158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Squared Errors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36+16+9+4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=4.03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Instead of squaring error, take the absolute error.  Then divide that by the actual value.  Lastly calculate a mean average of all the percentage errors.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3756"/>
              </p:ext>
            </p:extLst>
          </p:nvPr>
        </p:nvGraphicFramePr>
        <p:xfrm>
          <a:off x="314113" y="2368550"/>
          <a:ext cx="5562085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/>
                <a:gridCol w="1738313"/>
                <a:gridCol w="1039936"/>
                <a:gridCol w="1039936"/>
                <a:gridCol w="10399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Absolute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 % of Forecast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=6/16 or </a:t>
                      </a:r>
                      <a:r>
                        <a:rPr lang="en-US" b="1" dirty="0" smtClean="0"/>
                        <a:t>37%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=4/8 or </a:t>
                      </a:r>
                    </a:p>
                    <a:p>
                      <a:pPr algn="ctr"/>
                      <a:r>
                        <a:rPr lang="en-US" b="1" dirty="0" smtClean="0"/>
                        <a:t>50%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=3/17 or </a:t>
                      </a:r>
                      <a:r>
                        <a:rPr lang="en-US" b="1" dirty="0" smtClean="0"/>
                        <a:t>17%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=2/34 or </a:t>
                      </a:r>
                    </a:p>
                    <a:p>
                      <a:pPr algn="ctr"/>
                      <a:r>
                        <a:rPr lang="en-US" b="1" dirty="0" smtClean="0"/>
                        <a:t>5%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of Percentages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37%+50%+17%+5%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=27.7%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script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good is Dale’s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17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Vs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22" y="1277504"/>
            <a:ext cx="6840415" cy="43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9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4" y="1306897"/>
            <a:ext cx="7930662" cy="505235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Binary (Price &gt;$11K =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430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" y="1294125"/>
            <a:ext cx="7561385" cy="4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0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find out firsthand.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892" y="1406769"/>
            <a:ext cx="3822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Open </a:t>
            </a:r>
            <a:r>
              <a:rPr lang="en-US" sz="2800" b="1" u="sng" dirty="0" err="1" smtClean="0"/>
              <a:t>E_lm_for</a:t>
            </a:r>
            <a:r>
              <a:rPr lang="en-US" sz="2800" b="1" u="sng" dirty="0" smtClean="0"/>
              <a:t> </a:t>
            </a:r>
            <a:r>
              <a:rPr lang="en-US" sz="2800" b="1" u="sng" dirty="0" err="1" smtClean="0"/>
              <a:t>classes.R</a:t>
            </a:r>
            <a:endParaRPr lang="en-US" sz="2800" b="1" u="sng" dirty="0"/>
          </a:p>
        </p:txBody>
      </p:sp>
      <p:sp>
        <p:nvSpPr>
          <p:cNvPr id="7" name="Rectangle 6"/>
          <p:cNvSpPr/>
          <p:nvPr/>
        </p:nvSpPr>
        <p:spPr>
          <a:xfrm>
            <a:off x="2507457" y="2786063"/>
            <a:ext cx="4129087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expediency we will not run this in class but you may want to as review of the preceding slides.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960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Extends idea of linear regression to situation where outcome variable is categorical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Instead </a:t>
            </a:r>
            <a:r>
              <a:rPr lang="en-US" altLang="en-US" dirty="0" smtClean="0"/>
              <a:t>of ordinary least squares, </a:t>
            </a:r>
            <a:r>
              <a:rPr lang="en-US" altLang="en-US" i="1" dirty="0" smtClean="0">
                <a:latin typeface="Symbol" panose="05050102010706020507" pitchFamily="18" charset="2"/>
              </a:rPr>
              <a:t>b </a:t>
            </a:r>
            <a:r>
              <a:rPr lang="en-US" altLang="en-US" dirty="0" smtClean="0"/>
              <a:t>are </a:t>
            </a:r>
            <a:r>
              <a:rPr lang="en-US" altLang="en-US" dirty="0" smtClean="0"/>
              <a:t>derived through an iterative process called </a:t>
            </a:r>
            <a:r>
              <a:rPr lang="en-US" altLang="en-US" i="1" dirty="0" smtClean="0"/>
              <a:t>maximum likelihood estimation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 smtClean="0"/>
              <a:t>i.e. 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=0 or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=1</a:t>
            </a:r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Logit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2933115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b="1" dirty="0" smtClean="0"/>
              <a:t>Goal:</a:t>
            </a:r>
            <a:r>
              <a:rPr lang="en-US" altLang="en-US" dirty="0" smtClean="0"/>
              <a:t> Find a function of the predictor variables that relates them to a 0/1 outcome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Instead of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 as outcome variable (like in linear regression), we use a function of Y called the </a:t>
            </a:r>
            <a:r>
              <a:rPr lang="en-US" altLang="en-US" b="1" i="1" dirty="0" smtClean="0"/>
              <a:t>logit</a:t>
            </a:r>
          </a:p>
          <a:p>
            <a:pPr eaLnBrk="1" hangingPunct="1"/>
            <a:r>
              <a:rPr lang="en-US" altLang="en-US" dirty="0" smtClean="0"/>
              <a:t>Logit can be modeled as a linear function of the predictors</a:t>
            </a:r>
          </a:p>
          <a:p>
            <a:pPr eaLnBrk="1" hangingPunct="1"/>
            <a:r>
              <a:rPr lang="en-US" altLang="en-US" dirty="0" smtClean="0"/>
              <a:t>The logit can be mapped back to a probability, which, in turn, can be mapped to a class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pic>
        <p:nvPicPr>
          <p:cNvPr id="86018" name="Picture 2" descr="Image result for log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34" y="3939808"/>
            <a:ext cx="33337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5328140" y="3938954"/>
            <a:ext cx="879231" cy="21453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5293" y="4589583"/>
            <a:ext cx="2989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continuous outcome but has little change  as it approaches -1 &amp;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48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 Numeric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Outliers can be removed or the values can be replaced with imputation.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Consider this data: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record contains multiple integrity issues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Drop a row if:</a:t>
            </a:r>
            <a:endParaRPr lang="en-US" u="sng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/>
                <a:gridCol w="465138"/>
                <a:gridCol w="276225"/>
                <a:gridCol w="465138"/>
                <a:gridCol w="384175"/>
                <a:gridCol w="374650"/>
                <a:gridCol w="465138"/>
                <a:gridCol w="465138"/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Impute (use a method to change the value):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Hotdeck</a:t>
            </a:r>
            <a:r>
              <a:rPr lang="en-US" dirty="0" smtClean="0"/>
              <a:t> – choose a random value in the vector say 19.2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Mean</a:t>
            </a:r>
            <a:r>
              <a:rPr lang="en-US" dirty="0" smtClean="0"/>
              <a:t> Imputation – mean </a:t>
            </a:r>
            <a:r>
              <a:rPr lang="en-US" dirty="0" err="1" smtClean="0"/>
              <a:t>avg</a:t>
            </a:r>
            <a:r>
              <a:rPr lang="en-US" dirty="0" smtClean="0"/>
              <a:t> of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Median</a:t>
            </a:r>
            <a:r>
              <a:rPr lang="en-US" dirty="0" smtClean="0"/>
              <a:t> Imputation – median </a:t>
            </a:r>
            <a:r>
              <a:rPr lang="en-US" dirty="0" err="1" smtClean="0"/>
              <a:t>avg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Train an </a:t>
            </a:r>
            <a:r>
              <a:rPr lang="en-US" b="1" dirty="0" smtClean="0"/>
              <a:t>algorithm</a:t>
            </a:r>
            <a:r>
              <a:rPr lang="en-US" dirty="0" smtClean="0"/>
              <a:t> to fill in the values (KNN)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534438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Step 1: Logistic Response Function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  <a:endParaRPr lang="en" sz="24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 smtClean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  <a:endParaRPr lang="en" sz="24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-44337" y="3806986"/>
            <a:ext cx="10062560" cy="1166855"/>
            <a:chOff x="-759635" y="2037702"/>
            <a:chExt cx="9136890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  <a:endParaRPr lang="en" sz="24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74" t="-2410" b="-25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 smtClean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  <a:endParaRPr lang="en" sz="24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3766365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56846" y="339122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4012549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Many Cones?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40344" y="338756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Will they buy a cone Y/N?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7538" y="5200650"/>
            <a:ext cx="8071339" cy="813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will let R handle calculating the equation output </a:t>
            </a:r>
            <a:r>
              <a:rPr lang="en-US" dirty="0" err="1" smtClean="0"/>
              <a:t>logOdds</a:t>
            </a:r>
            <a:r>
              <a:rPr lang="en-US" dirty="0" smtClean="0"/>
              <a:t> to the more understandable probability.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51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NCAA Classification Madness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Objective: Identify the probability of a team winning in Round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friend Mandy is next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https://fivethirtyeight.com/features/how-a-data-scientist-whod-never-heard-of-basketball-mastered-march-madness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" y="1479982"/>
            <a:ext cx="6910754" cy="38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 approach 0 and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1" y="1222726"/>
            <a:ext cx="6079958" cy="36563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Sorted probabilities for </a:t>
            </a:r>
            <a:r>
              <a:rPr lang="en-US" dirty="0" err="1" smtClean="0"/>
              <a:t>avg</a:t>
            </a:r>
            <a:r>
              <a:rPr lang="en-US" dirty="0" smtClean="0"/>
              <a:t> blocks across a wide spectrum -100 to 100 create an infinite curve of probabilities.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0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00013" y="365126"/>
            <a:ext cx="9401176" cy="591477"/>
          </a:xfrm>
        </p:spPr>
        <p:txBody>
          <a:bodyPr/>
          <a:lstStyle/>
          <a:p>
            <a:r>
              <a:rPr lang="en-US" dirty="0" smtClean="0"/>
              <a:t>From probability to class, define a cutoff threshold.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384" y="14478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0.50 is popular initial choice</a:t>
            </a:r>
          </a:p>
          <a:p>
            <a:endParaRPr lang="en-US" altLang="en-US" smtClean="0"/>
          </a:p>
          <a:p>
            <a:r>
              <a:rPr lang="en-US" altLang="en-US" smtClean="0"/>
              <a:t>Additional considerations (see Chapter 5)</a:t>
            </a:r>
          </a:p>
          <a:p>
            <a:pPr marL="742950" lvl="1" indent="-285750"/>
            <a:r>
              <a:rPr lang="en-US" altLang="en-US" sz="2200" smtClean="0"/>
              <a:t>Maximize classification accuracy</a:t>
            </a:r>
          </a:p>
          <a:p>
            <a:pPr marL="742950" lvl="1" indent="-285750"/>
            <a:r>
              <a:rPr lang="en-US" altLang="en-US" sz="2200" smtClean="0"/>
              <a:t>Maximize sensitivity (subject to min. level of specificity)</a:t>
            </a:r>
          </a:p>
          <a:p>
            <a:pPr marL="742950" lvl="1" indent="-285750"/>
            <a:r>
              <a:rPr lang="en-US" altLang="en-US" sz="2200" smtClean="0"/>
              <a:t>Minimize false positives (subject to max. false negative rate)</a:t>
            </a:r>
          </a:p>
          <a:p>
            <a:pPr marL="742950" lvl="1" indent="-285750"/>
            <a:r>
              <a:rPr lang="en-US" altLang="en-US" sz="2200" smtClean="0"/>
              <a:t>Minimize expected cost of misclassification (need to specify costs)</a:t>
            </a:r>
          </a:p>
          <a:p>
            <a:endParaRPr lang="en-US" altLang="en-US" smtClean="0"/>
          </a:p>
          <a:p>
            <a:endParaRPr lang="en-US" alt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a team has a probability of .25 classify them as a loser.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If a team has .50  or more classify them as a winner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009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598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Open </a:t>
            </a:r>
            <a:r>
              <a:rPr lang="en-US" sz="2800" b="1" dirty="0" err="1" smtClean="0"/>
              <a:t>G_fullyMarchMadnessREVISED.R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2586038" y="3114675"/>
            <a:ext cx="4086225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skip over the “F” </a:t>
            </a:r>
            <a:r>
              <a:rPr lang="en-US" dirty="0" err="1" smtClean="0"/>
              <a:t>Rscript</a:t>
            </a:r>
            <a:r>
              <a:rPr lang="en-US" dirty="0" smtClean="0"/>
              <a:t> which builds a single variable logistic regression.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69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Confusion Matrix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was correct 310 times for winners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057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Logistic regression is similar to linear regression, except that it is used with a categorical response</a:t>
            </a:r>
          </a:p>
          <a:p>
            <a:r>
              <a:rPr lang="en-US" altLang="en-US" dirty="0" smtClean="0"/>
              <a:t>The </a:t>
            </a:r>
            <a:r>
              <a:rPr lang="en-US" altLang="en-US" dirty="0" smtClean="0"/>
              <a:t>predictors are related to the response Y via a nonlinear function called the </a:t>
            </a:r>
            <a:r>
              <a:rPr lang="en-US" altLang="en-US" i="1" dirty="0" smtClean="0"/>
              <a:t>logit</a:t>
            </a:r>
          </a:p>
          <a:p>
            <a:r>
              <a:rPr lang="en-US" altLang="en-US" dirty="0" smtClean="0"/>
              <a:t>As in linear regression, reducing predictors can be done via variable selection</a:t>
            </a:r>
          </a:p>
          <a:p>
            <a:r>
              <a:rPr lang="en-US" altLang="en-US" dirty="0" smtClean="0"/>
              <a:t>Logistic regression can be generalized to more than two classes</a:t>
            </a:r>
          </a:p>
        </p:txBody>
      </p:sp>
    </p:spTree>
    <p:extLst>
      <p:ext uri="{BB962C8B-B14F-4D97-AF65-F5344CB8AC3E}">
        <p14:creationId xmlns:p14="http://schemas.microsoft.com/office/powerpoint/2010/main" val="13443119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412103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07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Data Mining Toolbox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0" y="1714500"/>
            <a:ext cx="48408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Basic Visualization</a:t>
            </a:r>
          </a:p>
          <a:p>
            <a:endParaRPr lang="en-US" dirty="0" smtClean="0"/>
          </a:p>
          <a:p>
            <a:r>
              <a:rPr lang="en-US" u="sng" dirty="0" smtClean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answer Yes/No Business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predict continuous business outcomes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51054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&amp; Logistic Regression are two good starting algorithms .  Both put you on a path to more complex machine learning but more importantly you can start to frame business problems in terms algorithms can understand. </a:t>
            </a:r>
            <a:endParaRPr lang="en-US" dirty="0"/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32" y="36433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2" y="39481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69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Numeric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Imputation is a best practice over Usually start with an easy method like median or </a:t>
            </a:r>
            <a:r>
              <a:rPr lang="en-US" dirty="0" err="1" smtClean="0">
                <a:solidFill>
                  <a:schemeClr val="bg1"/>
                </a:solidFill>
              </a:rPr>
              <a:t>hotdeck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Consider this data:</a:t>
            </a:r>
            <a:endParaRPr lang="en-US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record contains multiple integrity issues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Drop a row if:</a:t>
            </a:r>
            <a:endParaRPr lang="en-US" u="sng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/>
                <a:gridCol w="465138"/>
                <a:gridCol w="276225"/>
                <a:gridCol w="465138"/>
                <a:gridCol w="384175"/>
                <a:gridCol w="374650"/>
                <a:gridCol w="465138"/>
                <a:gridCol w="465138"/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smtClean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Impute (use a method to change the value):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Hotdeck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Mean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Median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Algorithm</a:t>
            </a:r>
            <a:r>
              <a:rPr lang="en-US" dirty="0" smtClean="0"/>
              <a:t> (KNN)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0285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7/17/2018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Numeric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solidFill>
                  <a:schemeClr val="bg1"/>
                </a:solidFill>
              </a:rPr>
              <a:t>Imputation through domain expertise can be VERY time consuming but is sometimes worth it though not often.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Consider this data: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record contains multiple integrity issues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9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Drop a row if:</a:t>
            </a:r>
            <a:endParaRPr lang="en-US" b="1" u="sng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/>
                <a:gridCol w="465138"/>
                <a:gridCol w="276225"/>
                <a:gridCol w="465138"/>
                <a:gridCol w="384175"/>
                <a:gridCol w="374650"/>
                <a:gridCol w="465138"/>
                <a:gridCol w="465138"/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146.7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Impute (use a method to change the value):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Qsec</a:t>
            </a:r>
            <a:r>
              <a:rPr lang="en-US" dirty="0" smtClean="0"/>
              <a:t> can be imputed with the similar model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524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4953</TotalTime>
  <Words>5051</Words>
  <Application>Microsoft Office PowerPoint</Application>
  <PresentationFormat>On-screen Show (4:3)</PresentationFormat>
  <Paragraphs>1828</Paragraphs>
  <Slides>79</Slides>
  <Notes>23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Consolas</vt:lpstr>
      <vt:lpstr>Franklin Gothic Book</vt:lpstr>
      <vt:lpstr>Lucida Console</vt:lpstr>
      <vt:lpstr>Open Sans</vt:lpstr>
      <vt:lpstr>Symbol</vt:lpstr>
      <vt:lpstr>Wingdings 2</vt:lpstr>
      <vt:lpstr>1_Office Theme</vt:lpstr>
      <vt:lpstr>think-cell Slide</vt:lpstr>
      <vt:lpstr>Agenda</vt:lpstr>
      <vt:lpstr>Review</vt:lpstr>
      <vt:lpstr>Data Structure for Analysis &amp; Modeling</vt:lpstr>
      <vt:lpstr>Dummy Variables</vt:lpstr>
      <vt:lpstr>Dummy Variables</vt:lpstr>
      <vt:lpstr>Numeric Variables</vt:lpstr>
      <vt:lpstr>Outlier Numeric Variables</vt:lpstr>
      <vt:lpstr>Missing Numeric Variables</vt:lpstr>
      <vt:lpstr>Missing Numeric Variables</vt:lpstr>
      <vt:lpstr>Missing Numeric Variables</vt:lpstr>
      <vt:lpstr>Missing Flags</vt:lpstr>
      <vt:lpstr>lib(vtreat) – automated variable treatment</vt:lpstr>
      <vt:lpstr>Modeling Process</vt:lpstr>
      <vt:lpstr>Steps in Data Mining (from the book)</vt:lpstr>
      <vt:lpstr>What is a model?</vt:lpstr>
      <vt:lpstr>Vocabulary</vt:lpstr>
      <vt:lpstr>Agenda</vt:lpstr>
      <vt:lpstr>Let’s Practice</vt:lpstr>
      <vt:lpstr>Agenda</vt:lpstr>
      <vt:lpstr>The problem of Overfitting</vt:lpstr>
      <vt:lpstr>Minimize Overfitting - Partitioning</vt:lpstr>
      <vt:lpstr>Minimize Overfitting - Partitioning</vt:lpstr>
      <vt:lpstr>Next Glass</vt:lpstr>
      <vt:lpstr>Let’s Practice</vt:lpstr>
      <vt:lpstr>Agenda</vt:lpstr>
      <vt:lpstr>Supervised Learning</vt:lpstr>
      <vt:lpstr>Supervised Learning Example</vt:lpstr>
      <vt:lpstr>Linear Regression for continuous outcomes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Least Squared Error?</vt:lpstr>
      <vt:lpstr>So what is really going on?</vt:lpstr>
      <vt:lpstr>Let’s Practice</vt:lpstr>
      <vt:lpstr>Explanatory Vs Predictive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Let’s practice.</vt:lpstr>
      <vt:lpstr>Regression is susceptible to multi-colinearity</vt:lpstr>
      <vt:lpstr>Regression is susceptible to multi-colinearity</vt:lpstr>
      <vt:lpstr>Back to R, script D!</vt:lpstr>
      <vt:lpstr>Agenda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  <vt:lpstr>Agenda</vt:lpstr>
      <vt:lpstr>Regression Vs Logistic Regression</vt:lpstr>
      <vt:lpstr>PowerPoint Presentation</vt:lpstr>
      <vt:lpstr>Huh?</vt:lpstr>
      <vt:lpstr>Let’s find out firsthand.</vt:lpstr>
      <vt:lpstr>Logistic Regression</vt:lpstr>
      <vt:lpstr>The Logit</vt:lpstr>
      <vt:lpstr>Step 1: Logistic Response Function</vt:lpstr>
      <vt:lpstr>NCAA Classification Madness</vt:lpstr>
      <vt:lpstr>My friend Mandy is next level.</vt:lpstr>
      <vt:lpstr>Probabilities approach 0 and 1</vt:lpstr>
      <vt:lpstr>From probability to class, define a cutoff threshold.</vt:lpstr>
      <vt:lpstr>Let’s practice</vt:lpstr>
      <vt:lpstr>Evaluating a Classification</vt:lpstr>
      <vt:lpstr>Logistic Regression Summary</vt:lpstr>
      <vt:lpstr>Agenda</vt:lpstr>
      <vt:lpstr>Your Data Mining Toolbox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259</cp:revision>
  <dcterms:created xsi:type="dcterms:W3CDTF">2018-05-23T17:24:59Z</dcterms:created>
  <dcterms:modified xsi:type="dcterms:W3CDTF">2018-07-18T07:07:17Z</dcterms:modified>
</cp:coreProperties>
</file>